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69" r:id="rId6"/>
    <p:sldId id="274" r:id="rId7"/>
    <p:sldId id="270" r:id="rId8"/>
    <p:sldId id="272" r:id="rId9"/>
    <p:sldId id="275" r:id="rId10"/>
    <p:sldId id="282" r:id="rId11"/>
    <p:sldId id="273" r:id="rId12"/>
    <p:sldId id="283" r:id="rId13"/>
    <p:sldId id="281" r:id="rId14"/>
    <p:sldId id="280" r:id="rId15"/>
    <p:sldId id="291" r:id="rId16"/>
    <p:sldId id="285" r:id="rId17"/>
    <p:sldId id="286" r:id="rId18"/>
    <p:sldId id="288" r:id="rId19"/>
    <p:sldId id="278" r:id="rId20"/>
    <p:sldId id="292" r:id="rId21"/>
    <p:sldId id="289" r:id="rId22"/>
    <p:sldId id="279" r:id="rId23"/>
    <p:sldId id="290" r:id="rId24"/>
    <p:sldId id="2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C535DD"/>
    <a:srgbClr val="3333FF"/>
    <a:srgbClr val="9900FF"/>
    <a:srgbClr val="005696"/>
    <a:srgbClr val="CC3399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0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915816" y="1484784"/>
            <a:ext cx="518457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u="none" strike="noStrike" kern="1200" normalizeH="0" baseline="0" noProof="0" dirty="0" smtClean="0">
              <a:ln w="11430"/>
              <a:gradFill>
                <a:gsLst>
                  <a:gs pos="35000">
                    <a:srgbClr val="005696"/>
                  </a:gs>
                  <a:gs pos="50000">
                    <a:srgbClr val="FFC000"/>
                  </a:gs>
                  <a:gs pos="65000">
                    <a:srgbClr val="005696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1196752"/>
            <a:ext cx="5110336" cy="2808312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3333FF"/>
                </a:solidFill>
                <a:latin typeface="Candara" panose="020E0502030303020204" pitchFamily="34" charset="0"/>
              </a:rPr>
              <a:t>ПРОЕКТ </a:t>
            </a:r>
            <a:r>
              <a:rPr lang="ru-RU" sz="2800" b="1" i="1" dirty="0" smtClean="0">
                <a:solidFill>
                  <a:srgbClr val="3333FF"/>
                </a:solidFill>
                <a:latin typeface="Candara" panose="020E0502030303020204" pitchFamily="34" charset="0"/>
              </a:rPr>
              <a:t>ПОЗНАВАТЕЛЬНО-ИССЛЕДОВАТЕЛЬСКИЙ</a:t>
            </a:r>
            <a:br>
              <a:rPr lang="ru-RU" sz="2800" b="1" i="1" dirty="0" smtClean="0">
                <a:solidFill>
                  <a:srgbClr val="3333FF"/>
                </a:solidFill>
                <a:latin typeface="Candara" panose="020E0502030303020204" pitchFamily="34" charset="0"/>
              </a:rPr>
            </a:br>
            <a:r>
              <a:rPr lang="ru-RU" sz="3200" b="1" i="1" dirty="0">
                <a:solidFill>
                  <a:srgbClr val="3333FF"/>
                </a:solidFill>
                <a:latin typeface="Candara" panose="020E0502030303020204" pitchFamily="34" charset="0"/>
              </a:rPr>
              <a:t/>
            </a:r>
            <a:br>
              <a:rPr lang="ru-RU" sz="3200" b="1" i="1" dirty="0">
                <a:solidFill>
                  <a:srgbClr val="3333FF"/>
                </a:solidFill>
                <a:latin typeface="Candara" panose="020E0502030303020204" pitchFamily="34" charset="0"/>
              </a:rPr>
            </a:br>
            <a:r>
              <a:rPr lang="ru-RU" sz="3600" b="1" i="1" dirty="0">
                <a:solidFill>
                  <a:srgbClr val="6600FF"/>
                </a:solidFill>
                <a:latin typeface="Candara" panose="020E0502030303020204" pitchFamily="34" charset="0"/>
              </a:rPr>
              <a:t>«Удивительный воздух»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437112"/>
            <a:ext cx="4784576" cy="12736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535DD"/>
                </a:solidFill>
              </a:rPr>
              <a:t>Подготовили воспитатели группы №1:</a:t>
            </a:r>
            <a:endParaRPr lang="ru-RU" sz="2000" b="1" dirty="0">
              <a:solidFill>
                <a:srgbClr val="C535DD"/>
              </a:solidFill>
            </a:endParaRPr>
          </a:p>
          <a:p>
            <a:r>
              <a:rPr lang="ru-RU" sz="2000" b="1" dirty="0" smtClean="0">
                <a:solidFill>
                  <a:srgbClr val="C535DD"/>
                </a:solidFill>
              </a:rPr>
              <a:t>Корзина М.В</a:t>
            </a:r>
            <a:r>
              <a:rPr lang="ru-RU" sz="2000" b="1" dirty="0" smtClean="0">
                <a:solidFill>
                  <a:srgbClr val="C535DD"/>
                </a:solidFill>
              </a:rPr>
              <a:t>.</a:t>
            </a:r>
            <a:endParaRPr lang="ru-RU" sz="2000" b="1" dirty="0" smtClean="0">
              <a:solidFill>
                <a:srgbClr val="C535DD"/>
              </a:solidFill>
            </a:endParaRPr>
          </a:p>
          <a:p>
            <a:r>
              <a:rPr lang="ru-RU" sz="2000" b="1" dirty="0" smtClean="0">
                <a:solidFill>
                  <a:srgbClr val="C535DD"/>
                </a:solidFill>
              </a:rPr>
              <a:t>Батыева Н.С.</a:t>
            </a:r>
            <a:endParaRPr lang="ru-RU" sz="2000" b="1" dirty="0">
              <a:solidFill>
                <a:srgbClr val="C535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540" y="548680"/>
            <a:ext cx="8280920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Работа с </a:t>
            </a:r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детьми</a:t>
            </a:r>
            <a:endParaRPr lang="ru-RU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1540" y="1412776"/>
            <a:ext cx="8280920" cy="511256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4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Наблюдение за движением воздуха на прогулке.</a:t>
            </a:r>
            <a:endParaRPr lang="ru-RU" sz="2400" b="1" dirty="0">
              <a:solidFill>
                <a:srgbClr val="9900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2202557" cy="3185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535DD"/>
            </a:solidFill>
          </a:ln>
          <a:effectLst>
            <a:glow rad="101600">
              <a:srgbClr val="3333FF">
                <a:alpha val="60000"/>
              </a:srgbClr>
            </a:glow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  <a:sp3d>
            <a:bevelT prst="relaxedInset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60" y="2132856"/>
            <a:ext cx="2214280" cy="3185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900FF"/>
            </a:solidFill>
          </a:ln>
          <a:effectLst>
            <a:glow rad="101600">
              <a:srgbClr val="C535DD">
                <a:alpha val="60000"/>
              </a:srgb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140968"/>
            <a:ext cx="2214280" cy="3185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rgbClr val="3333FF">
                <a:alpha val="60000"/>
              </a:srgb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685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7108" y="565746"/>
            <a:ext cx="6889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i="1" dirty="0" smtClean="0"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b="1" i="1" dirty="0" smtClean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2595" y="5846386"/>
            <a:ext cx="693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 </a:t>
            </a:r>
            <a:endParaRPr lang="ru-RU" sz="2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Как увидеть воздух?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03186"/>
            <a:ext cx="8229600" cy="5022158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Через нос проходит в грудь и обратно держит </a:t>
            </a:r>
            <a:r>
              <a:rPr lang="ru-RU" sz="24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путь  </a:t>
            </a:r>
            <a:r>
              <a:rPr lang="ru-RU" sz="2400" b="1" dirty="0">
                <a:solidFill>
                  <a:srgbClr val="C535DD"/>
                </a:solidFill>
                <a:latin typeface="Century Gothic" panose="020B0502020202020204" pitchFamily="34" charset="0"/>
              </a:rPr>
              <a:t>( воздух</a:t>
            </a:r>
            <a:r>
              <a:rPr lang="ru-RU" sz="2400" b="1" dirty="0" smtClean="0">
                <a:solidFill>
                  <a:srgbClr val="C535DD"/>
                </a:solidFill>
                <a:latin typeface="Century Gothic" panose="020B0502020202020204" pitchFamily="34" charset="0"/>
              </a:rPr>
              <a:t>). </a:t>
            </a:r>
            <a:endParaRPr lang="ru-RU" sz="2400" b="1" dirty="0">
              <a:solidFill>
                <a:srgbClr val="C535D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48" y="2595201"/>
            <a:ext cx="3888433" cy="2633410"/>
          </a:xfrm>
          <a:prstGeom prst="rect">
            <a:avLst/>
          </a:prstGeom>
          <a:ln>
            <a:solidFill>
              <a:srgbClr val="9900FF"/>
            </a:solidFill>
          </a:ln>
          <a:effectLst>
            <a:glow rad="101600">
              <a:srgbClr val="3333FF">
                <a:alpha val="60000"/>
              </a:srgb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relaxedInset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59" y="3470121"/>
            <a:ext cx="3895256" cy="2607097"/>
          </a:xfrm>
          <a:prstGeom prst="roundRect">
            <a:avLst>
              <a:gd name="adj" fmla="val 16667"/>
            </a:avLst>
          </a:prstGeom>
          <a:ln>
            <a:solidFill>
              <a:srgbClr val="3333FF"/>
            </a:solidFill>
          </a:ln>
          <a:effectLst>
            <a:glow rad="101600">
              <a:srgbClr val="9900FF">
                <a:alpha val="60000"/>
              </a:srgb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22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5556" y="620688"/>
            <a:ext cx="8280920" cy="13681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Мы его не замечаем,</a:t>
            </a:r>
            <a:br>
              <a:rPr lang="ru-RU" sz="24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Мы о нем не говорим.</a:t>
            </a:r>
            <a:br>
              <a:rPr lang="ru-RU" sz="24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Он ведь нам не обходим </a:t>
            </a:r>
            <a:r>
              <a:rPr lang="ru-RU" sz="2400" b="1" dirty="0" smtClean="0">
                <a:solidFill>
                  <a:srgbClr val="C535DD"/>
                </a:solidFill>
                <a:latin typeface="Century Gothic" panose="020B0502020202020204" pitchFamily="34" charset="0"/>
              </a:rPr>
              <a:t>(воздух).</a:t>
            </a:r>
            <a:endParaRPr lang="ru-RU" dirty="0">
              <a:solidFill>
                <a:srgbClr val="C535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818">
            <a:off x="1835696" y="2420888"/>
            <a:ext cx="5760640" cy="3673003"/>
          </a:xfrm>
          <a:prstGeom prst="rect">
            <a:avLst/>
          </a:prstGeom>
          <a:ln>
            <a:solidFill>
              <a:srgbClr val="C535DD"/>
            </a:solidFill>
          </a:ln>
          <a:effectLst>
            <a:glow rad="101600">
              <a:srgbClr val="C535DD">
                <a:alpha val="6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11785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6672"/>
            <a:ext cx="4320480" cy="2808312"/>
          </a:xfrm>
          <a:prstGeom prst="rect">
            <a:avLst/>
          </a:prstGeom>
          <a:ln>
            <a:solidFill>
              <a:srgbClr val="9900FF"/>
            </a:solidFill>
          </a:ln>
          <a:effectLst>
            <a:glow rad="101600">
              <a:srgbClr val="3333FF">
                <a:alpha val="60000"/>
              </a:srgb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relaxedInset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92896"/>
            <a:ext cx="2304256" cy="3348372"/>
          </a:xfrm>
          <a:prstGeom prst="rect">
            <a:avLst/>
          </a:prstGeom>
          <a:ln>
            <a:solidFill>
              <a:srgbClr val="9900FF"/>
            </a:solidFill>
          </a:ln>
          <a:effectLst>
            <a:glow rad="101600">
              <a:srgbClr val="6600FF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4320480" cy="2564904"/>
          </a:xfrm>
          <a:prstGeom prst="rect">
            <a:avLst/>
          </a:prstGeom>
          <a:ln>
            <a:solidFill>
              <a:srgbClr val="3333FF"/>
            </a:solidFill>
          </a:ln>
          <a:effectLst>
            <a:glow rad="101600">
              <a:srgbClr val="9900FF">
                <a:alpha val="60000"/>
              </a:srgb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relaxedInset"/>
          </a:sp3d>
        </p:spPr>
      </p:pic>
    </p:spTree>
    <p:extLst>
      <p:ext uri="{BB962C8B-B14F-4D97-AF65-F5344CB8AC3E}">
        <p14:creationId xmlns:p14="http://schemas.microsoft.com/office/powerpoint/2010/main" val="61498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552728" cy="10304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Воздух передает запах </a:t>
            </a:r>
            <a:r>
              <a:rPr lang="ru-RU" sz="4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предметов</a:t>
            </a:r>
            <a:endParaRPr lang="ru-RU" dirty="0">
              <a:solidFill>
                <a:srgbClr val="3333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4"/>
            <a:ext cx="2905479" cy="3992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C535DD">
                <a:alpha val="60000"/>
              </a:srgb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1988840"/>
            <a:ext cx="3888432" cy="4248472"/>
          </a:xfrm>
        </p:spPr>
        <p:txBody>
          <a:bodyPr/>
          <a:lstStyle/>
          <a:p>
            <a:pPr lvl="0" algn="ctr"/>
            <a:r>
              <a:rPr lang="ru-RU" sz="20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Он- прозрачный невидимка,</a:t>
            </a:r>
          </a:p>
          <a:p>
            <a:pPr lvl="0" algn="ctr"/>
            <a:r>
              <a:rPr lang="ru-RU" sz="20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Легкий и бесцветный газ.</a:t>
            </a:r>
          </a:p>
          <a:p>
            <a:pPr lvl="0" algn="ctr"/>
            <a:r>
              <a:rPr lang="ru-RU" sz="20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Невесомою косынкой</a:t>
            </a:r>
          </a:p>
          <a:p>
            <a:pPr lvl="0" algn="ctr"/>
            <a:r>
              <a:rPr lang="ru-RU" sz="20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Он окутает нас.</a:t>
            </a:r>
          </a:p>
          <a:p>
            <a:pPr lvl="0" algn="ctr"/>
            <a:r>
              <a:rPr lang="ru-RU" sz="20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Он в лесу- густой, душистый,</a:t>
            </a:r>
          </a:p>
          <a:p>
            <a:pPr lvl="0" algn="ctr"/>
            <a:r>
              <a:rPr lang="ru-RU" sz="20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Как целительный настой.</a:t>
            </a:r>
          </a:p>
          <a:p>
            <a:pPr lvl="0" algn="ctr"/>
            <a:r>
              <a:rPr lang="ru-RU" sz="20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Пахнет свежестью смолистой,</a:t>
            </a:r>
          </a:p>
          <a:p>
            <a:pPr lvl="0" algn="ctr"/>
            <a:r>
              <a:rPr lang="ru-RU" sz="20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Пахнет дубом и сосной.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70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223224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Как обнаружить ветер?</a:t>
            </a:r>
            <a:r>
              <a:rPr lang="ru-RU" sz="40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sz="40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2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</a:t>
            </a:r>
            <a:r>
              <a:rPr lang="ru-RU" sz="22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Мы дали детям  в руки веер. Они помахали им перед своим лицом, появился лёгкий ветерок.</a:t>
            </a:r>
            <a:br>
              <a:rPr lang="ru-RU" sz="2200" b="1" dirty="0">
                <a:solidFill>
                  <a:srgbClr val="9900FF"/>
                </a:solidFill>
                <a:latin typeface="Century Gothic" panose="020B0502020202020204" pitchFamily="34" charset="0"/>
              </a:rPr>
            </a:br>
            <a:r>
              <a:rPr lang="ru-RU" sz="22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 Вывод: Воздух легко обнаружить, если создать его движение.).</a:t>
            </a:r>
            <a:endParaRPr lang="ru-RU" dirty="0">
              <a:solidFill>
                <a:srgbClr val="9900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2722">
            <a:off x="682292" y="2448960"/>
            <a:ext cx="2337677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00FF"/>
            </a:solidFill>
          </a:ln>
          <a:effectLst>
            <a:glow rad="101600">
              <a:srgbClr val="C535DD">
                <a:alpha val="60000"/>
              </a:srgb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232936"/>
            <a:ext cx="2193661" cy="2880320"/>
          </a:xfrm>
          <a:prstGeom prst="roundRect">
            <a:avLst>
              <a:gd name="adj" fmla="val 16667"/>
            </a:avLst>
          </a:prstGeom>
          <a:ln>
            <a:solidFill>
              <a:srgbClr val="6600FF"/>
            </a:solidFill>
          </a:ln>
          <a:effectLst>
            <a:glow rad="101600">
              <a:srgbClr val="C535DD">
                <a:alpha val="60000"/>
              </a:srgb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933056"/>
            <a:ext cx="2229617" cy="2437805"/>
          </a:xfrm>
          <a:prstGeom prst="rect">
            <a:avLst/>
          </a:prstGeom>
          <a:ln>
            <a:solidFill>
              <a:srgbClr val="C535DD"/>
            </a:solidFill>
          </a:ln>
          <a:effectLst>
            <a:glow rad="101600">
              <a:srgbClr val="6600FF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27080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540" y="404664"/>
            <a:ext cx="8280920" cy="72008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Игра «Кораблики</a:t>
            </a:r>
            <a:r>
              <a:rPr lang="ru-RU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</a:t>
            </a:r>
            <a:endParaRPr lang="ru-RU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1540" y="1268760"/>
            <a:ext cx="8280920" cy="496855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0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Ветер по морю гуляет</a:t>
            </a:r>
          </a:p>
          <a:p>
            <a:pPr marL="0" lvl="0" indent="0" algn="ctr">
              <a:buNone/>
            </a:pPr>
            <a:r>
              <a:rPr lang="ru-RU" sz="20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И кораблик подгоняет.</a:t>
            </a:r>
          </a:p>
          <a:p>
            <a:pPr marL="0" lvl="0" indent="0" algn="ctr">
              <a:buNone/>
            </a:pPr>
            <a:r>
              <a:rPr lang="ru-RU" sz="20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Он бежит себе в волнах</a:t>
            </a:r>
          </a:p>
          <a:p>
            <a:pPr marL="0" lvl="0" indent="0" algn="ctr">
              <a:buNone/>
            </a:pPr>
            <a:r>
              <a:rPr lang="ru-RU" sz="20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На поднятых парусах.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94" y="2924944"/>
            <a:ext cx="5508612" cy="3168352"/>
          </a:xfrm>
          <a:prstGeom prst="ellipse">
            <a:avLst/>
          </a:prstGeom>
          <a:ln>
            <a:solidFill>
              <a:srgbClr val="6600FF"/>
            </a:solidFill>
          </a:ln>
          <a:effectLst>
            <a:glow rad="101600">
              <a:srgbClr val="C535DD">
                <a:alpha val="6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28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790">
            <a:off x="2464954" y="3482203"/>
            <a:ext cx="4032447" cy="2808312"/>
          </a:xfrm>
          <a:prstGeom prst="rect">
            <a:avLst/>
          </a:prstGeom>
          <a:ln>
            <a:solidFill>
              <a:srgbClr val="9900FF"/>
            </a:solidFill>
          </a:ln>
          <a:effectLst>
            <a:glow rad="101600">
              <a:srgbClr val="6600FF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954">
            <a:off x="4613174" y="616307"/>
            <a:ext cx="4032447" cy="2663079"/>
          </a:xfrm>
          <a:prstGeom prst="rect">
            <a:avLst/>
          </a:prstGeom>
          <a:ln>
            <a:solidFill>
              <a:srgbClr val="6600FF"/>
            </a:solidFill>
          </a:ln>
          <a:effectLst>
            <a:glow rad="101600">
              <a:srgbClr val="C535DD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4907"/>
            <a:ext cx="3384376" cy="2805878"/>
          </a:xfrm>
          <a:prstGeom prst="rect">
            <a:avLst/>
          </a:prstGeom>
          <a:ln>
            <a:solidFill>
              <a:srgbClr val="6600FF"/>
            </a:solidFill>
          </a:ln>
          <a:effectLst>
            <a:glow rad="101600">
              <a:srgbClr val="C535DD">
                <a:alpha val="60000"/>
              </a:srgb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relaxedInset"/>
          </a:sp3d>
        </p:spPr>
      </p:pic>
    </p:spTree>
    <p:extLst>
      <p:ext uri="{BB962C8B-B14F-4D97-AF65-F5344CB8AC3E}">
        <p14:creationId xmlns:p14="http://schemas.microsoft.com/office/powerpoint/2010/main" val="18698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008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Самый большой мыльный пузырь</a:t>
            </a:r>
            <a:r>
              <a:rPr lang="ru-RU" sz="16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sz="16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9900FF"/>
                </a:solidFill>
                <a:latin typeface="Century Gothic" panose="020B0502020202020204" pitchFamily="34" charset="0"/>
              </a:rPr>
              <a:t>(задача-обнаружить воздух, доказать, что воздух занимает место).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3238839" cy="4679850"/>
          </a:xfrm>
          <a:prstGeom prst="roundRect">
            <a:avLst>
              <a:gd name="adj" fmla="val 16667"/>
            </a:avLst>
          </a:prstGeom>
          <a:ln>
            <a:solidFill>
              <a:srgbClr val="9900FF"/>
            </a:solidFill>
          </a:ln>
          <a:effectLst>
            <a:glow rad="101600">
              <a:srgbClr val="C535DD">
                <a:alpha val="60000"/>
              </a:srgb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relaxedInset"/>
            <a:contourClr>
              <a:srgbClr val="969696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45232" y="2685796"/>
            <a:ext cx="3250704" cy="3070584"/>
          </a:xfrm>
        </p:spPr>
        <p:txBody>
          <a:bodyPr/>
          <a:lstStyle/>
          <a:p>
            <a:pPr lvl="0" algn="ctr"/>
            <a:r>
              <a:rPr lang="ru-RU" sz="2000" b="1" dirty="0">
                <a:solidFill>
                  <a:srgbClr val="C535DD"/>
                </a:solidFill>
                <a:latin typeface="Century Gothic" panose="020B0502020202020204" pitchFamily="34" charset="0"/>
              </a:rPr>
              <a:t>В каплю воды попадает воздух; чем его больше, тем больше пузырь. Лопается мыльный пузырь, когда воздуха становится много, и он не помещается.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54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0363">
            <a:off x="5419039" y="551313"/>
            <a:ext cx="2881310" cy="4890147"/>
          </a:xfrm>
          <a:prstGeom prst="rect">
            <a:avLst/>
          </a:prstGeom>
          <a:ln>
            <a:solidFill>
              <a:srgbClr val="9900FF"/>
            </a:solidFill>
          </a:ln>
          <a:effectLst>
            <a:glow rad="101600">
              <a:srgbClr val="3333FF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259">
            <a:off x="1039205" y="1111582"/>
            <a:ext cx="2921654" cy="4941168"/>
          </a:xfrm>
          <a:prstGeom prst="rect">
            <a:avLst/>
          </a:prstGeom>
          <a:ln>
            <a:solidFill>
              <a:srgbClr val="6600FF"/>
            </a:solidFill>
          </a:ln>
          <a:effectLst>
            <a:glow rad="101600">
              <a:srgbClr val="C535DD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03646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80920" cy="72008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Паспорт </a:t>
            </a:r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проекта</a:t>
            </a:r>
            <a:r>
              <a:rPr lang="ru-RU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1540" y="1124744"/>
            <a:ext cx="828092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cap="all" dirty="0" smtClean="0">
              <a:solidFill>
                <a:srgbClr val="0070C0"/>
              </a:solidFill>
              <a:latin typeface="Century Gothic" panose="020B0502020202020204" pitchFamily="34" charset="0"/>
              <a:ea typeface="+mj-ea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800" b="1" cap="all" dirty="0" smtClean="0">
                <a:solidFill>
                  <a:srgbClr val="C535DD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>Вид </a:t>
            </a:r>
            <a:r>
              <a:rPr lang="ru-RU" sz="2800" b="1" cap="all" dirty="0">
                <a:solidFill>
                  <a:srgbClr val="C535DD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>проекта:</a:t>
            </a:r>
            <a:r>
              <a:rPr lang="ru-RU" sz="2800" b="1" cap="all" dirty="0">
                <a:solidFill>
                  <a:srgbClr val="7030A0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/>
            </a:r>
            <a:br>
              <a:rPr lang="ru-RU" sz="2800" b="1" cap="all" dirty="0">
                <a:solidFill>
                  <a:srgbClr val="7030A0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2800" b="1" cap="all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> </a:t>
            </a:r>
            <a:r>
              <a:rPr lang="ru-RU" sz="2800" b="1" cap="all" dirty="0">
                <a:solidFill>
                  <a:srgbClr val="9900FF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>познавательно – исследовательский.</a:t>
            </a:r>
            <a:r>
              <a:rPr lang="ru-RU" sz="2800" b="1" cap="all" dirty="0">
                <a:solidFill>
                  <a:srgbClr val="C054B3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/>
            </a:r>
            <a:br>
              <a:rPr lang="ru-RU" sz="2800" b="1" cap="all" dirty="0">
                <a:solidFill>
                  <a:srgbClr val="C054B3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2800" b="1" cap="all" dirty="0">
                <a:solidFill>
                  <a:srgbClr val="C054B3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/>
            </a:r>
            <a:br>
              <a:rPr lang="ru-RU" sz="2800" b="1" cap="all" dirty="0">
                <a:solidFill>
                  <a:srgbClr val="C054B3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2800" b="1" cap="all" dirty="0">
                <a:solidFill>
                  <a:srgbClr val="C535DD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>Продолжительность проекта:</a:t>
            </a:r>
            <a:r>
              <a:rPr lang="ru-RU" sz="2800" b="1" cap="all" dirty="0">
                <a:solidFill>
                  <a:srgbClr val="7030A0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/>
            </a:r>
            <a:br>
              <a:rPr lang="ru-RU" sz="2800" b="1" cap="all" dirty="0">
                <a:solidFill>
                  <a:srgbClr val="7030A0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2800" b="1" cap="all" dirty="0">
                <a:solidFill>
                  <a:srgbClr val="9900FF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>краткосрочный( </a:t>
            </a:r>
            <a:r>
              <a:rPr lang="ru-RU" sz="2800" b="1" cap="all" dirty="0" smtClean="0">
                <a:solidFill>
                  <a:srgbClr val="9900FF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>14.06.2021.-09.07.2021).</a:t>
            </a:r>
            <a:r>
              <a:rPr lang="ru-RU" sz="2800" b="1" cap="all" dirty="0">
                <a:solidFill>
                  <a:srgbClr val="C054B3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/>
            </a:r>
            <a:br>
              <a:rPr lang="ru-RU" sz="2800" b="1" cap="all" dirty="0">
                <a:solidFill>
                  <a:srgbClr val="C054B3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2800" b="1" cap="all" dirty="0">
                <a:solidFill>
                  <a:srgbClr val="C054B3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/>
            </a:r>
            <a:br>
              <a:rPr lang="ru-RU" sz="2800" b="1" cap="all" dirty="0">
                <a:solidFill>
                  <a:srgbClr val="C054B3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2800" b="1" cap="all" dirty="0">
                <a:solidFill>
                  <a:srgbClr val="7030A0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ru-RU" sz="2800" b="1" cap="all" dirty="0">
                <a:solidFill>
                  <a:srgbClr val="C535DD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>Участники проекта: </a:t>
            </a:r>
            <a:r>
              <a:rPr lang="ru-RU" sz="2800" b="1" cap="all" dirty="0">
                <a:solidFill>
                  <a:srgbClr val="CC3399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/>
            </a:r>
            <a:br>
              <a:rPr lang="ru-RU" sz="2800" b="1" cap="all" dirty="0">
                <a:solidFill>
                  <a:srgbClr val="CC3399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2800" b="1" cap="all" dirty="0">
                <a:solidFill>
                  <a:srgbClr val="7030A0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>      </a:t>
            </a:r>
            <a:r>
              <a:rPr lang="ru-RU" sz="2800" b="1" cap="all" dirty="0">
                <a:solidFill>
                  <a:srgbClr val="9900FF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>дети группы </a:t>
            </a:r>
            <a:r>
              <a:rPr lang="ru-RU" sz="2800" b="1" cap="all" dirty="0" smtClean="0">
                <a:solidFill>
                  <a:srgbClr val="9900FF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>,</a:t>
            </a:r>
            <a:r>
              <a:rPr lang="ru-RU" sz="2800" b="1" cap="all" dirty="0">
                <a:solidFill>
                  <a:srgbClr val="9900FF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> родители, воспитатели.</a:t>
            </a:r>
            <a:endParaRPr lang="ru-RU" sz="2800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7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Физкультминутка</a:t>
            </a:r>
            <a:b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36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«Ветер дует нам в лицо».</a:t>
            </a:r>
            <a:endParaRPr lang="ru-RU" sz="3600" b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1540" y="1556792"/>
            <a:ext cx="8280920" cy="4680520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sz="2000" b="1" dirty="0">
                <a:solidFill>
                  <a:srgbClr val="C535DD"/>
                </a:solidFill>
                <a:latin typeface="Century Gothic" panose="020B0502020202020204" pitchFamily="34" charset="0"/>
              </a:rPr>
              <a:t>Ветер дует нам в лицо,</a:t>
            </a:r>
          </a:p>
          <a:p>
            <a:pPr marL="0" indent="0" algn="ctr" fontAlgn="base">
              <a:buNone/>
            </a:pPr>
            <a:r>
              <a:rPr lang="ru-RU" sz="2000" b="1" dirty="0" smtClean="0">
                <a:solidFill>
                  <a:srgbClr val="C535DD"/>
                </a:solidFill>
                <a:latin typeface="Century Gothic" panose="020B0502020202020204" pitchFamily="34" charset="0"/>
              </a:rPr>
              <a:t>Закачалось </a:t>
            </a:r>
            <a:r>
              <a:rPr lang="ru-RU" sz="2000" b="1" dirty="0">
                <a:solidFill>
                  <a:srgbClr val="C535DD"/>
                </a:solidFill>
                <a:latin typeface="Century Gothic" panose="020B0502020202020204" pitchFamily="34" charset="0"/>
              </a:rPr>
              <a:t>деревцо.</a:t>
            </a:r>
          </a:p>
          <a:p>
            <a:pPr marL="0" indent="0" algn="ctr" fontAlgn="base">
              <a:buNone/>
            </a:pPr>
            <a:r>
              <a:rPr lang="ru-RU" sz="2000" b="1" dirty="0" smtClean="0">
                <a:solidFill>
                  <a:srgbClr val="C535DD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solidFill>
                  <a:srgbClr val="C535DD"/>
                </a:solidFill>
                <a:latin typeface="Century Gothic" panose="020B0502020202020204" pitchFamily="34" charset="0"/>
              </a:rPr>
              <a:t> Ветерок все тише, тише,</a:t>
            </a:r>
          </a:p>
          <a:p>
            <a:pPr marL="0" indent="0" algn="ctr" fontAlgn="base">
              <a:buNone/>
            </a:pPr>
            <a:r>
              <a:rPr lang="ru-RU" sz="2000" b="1" dirty="0">
                <a:solidFill>
                  <a:srgbClr val="C535DD"/>
                </a:solidFill>
                <a:latin typeface="Century Gothic" panose="020B0502020202020204" pitchFamily="34" charset="0"/>
              </a:rPr>
              <a:t>Деревце всё выше, выше</a:t>
            </a:r>
            <a:r>
              <a:rPr lang="ru-RU" sz="2000" b="1" dirty="0" smtClean="0">
                <a:solidFill>
                  <a:srgbClr val="C535DD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ctr" fontAlgn="base">
              <a:buNone/>
            </a:pPr>
            <a:endParaRPr lang="ru-RU" sz="2000" b="1" dirty="0">
              <a:solidFill>
                <a:srgbClr val="C535D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52" y="3356992"/>
            <a:ext cx="3851903" cy="2592288"/>
          </a:xfrm>
          <a:prstGeom prst="rect">
            <a:avLst/>
          </a:prstGeom>
          <a:ln>
            <a:solidFill>
              <a:srgbClr val="3333FF"/>
            </a:solidFill>
          </a:ln>
          <a:effectLst>
            <a:glow rad="101600">
              <a:srgbClr val="6600FF">
                <a:alpha val="60000"/>
              </a:srgbClr>
            </a:glow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83635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131024" cy="64807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Игры с </a:t>
            </a:r>
            <a:r>
              <a:rPr lang="ru-RU" sz="4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мячом</a:t>
            </a:r>
            <a:endParaRPr lang="ru-RU" sz="4000" dirty="0">
              <a:solidFill>
                <a:srgbClr val="3333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16832"/>
            <a:ext cx="2592288" cy="3992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6600FF"/>
            </a:solidFill>
          </a:ln>
          <a:effectLst>
            <a:glow rad="101600">
              <a:srgbClr val="C535DD">
                <a:alpha val="60000"/>
              </a:srgbClr>
            </a:glo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4402832" cy="4713387"/>
          </a:xfrm>
        </p:spPr>
        <p:txBody>
          <a:bodyPr/>
          <a:lstStyle/>
          <a:p>
            <a:pPr lvl="0" algn="ctr"/>
            <a:r>
              <a:rPr lang="ru-RU" sz="18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Воспитатель интересуется у детей, в какой хорошо знакомой им игрушке много воздуха. Эта игрушка круглая, может прыгать, катиться, её можно бросать. А вот если в ней появится дырочка, даже очень маленькая, то воздух выйдет из неё и, она не сможет прыгать. </a:t>
            </a:r>
          </a:p>
          <a:p>
            <a:pPr lvl="0" algn="ctr"/>
            <a:r>
              <a:rPr lang="ru-RU" sz="18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Детям предлагается постучать об пол сначала спущенным мячом, потом - обычным. Есть ли разница? В чём причина того, что один мячик легко отскакивает от пола, а другой почти не скачет? </a:t>
            </a:r>
          </a:p>
          <a:p>
            <a:pPr lvl="0" algn="ctr"/>
            <a:r>
              <a:rPr lang="ru-RU" sz="18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Вывод: чем больше воздуха в мяче, тем лучше он скачет.</a:t>
            </a:r>
          </a:p>
        </p:txBody>
      </p:sp>
    </p:spTree>
    <p:extLst>
      <p:ext uri="{BB962C8B-B14F-4D97-AF65-F5344CB8AC3E}">
        <p14:creationId xmlns:p14="http://schemas.microsoft.com/office/powerpoint/2010/main" val="266420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540" y="307585"/>
            <a:ext cx="8280920" cy="136815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Взаимодействие с семьями </a:t>
            </a:r>
            <a:r>
              <a:rPr lang="ru-RU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воспитанников</a:t>
            </a:r>
            <a:endParaRPr lang="ru-RU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8842" y="2348880"/>
            <a:ext cx="8280920" cy="403244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-Знакомство родителей с задачами проекта;</a:t>
            </a:r>
          </a:p>
          <a:p>
            <a:pPr marL="0" lvl="0" indent="0" algn="ctr">
              <a:buNone/>
            </a:pPr>
            <a:endParaRPr lang="ru-RU" sz="2400" b="1" dirty="0">
              <a:solidFill>
                <a:srgbClr val="C054B3"/>
              </a:solidFill>
              <a:latin typeface="Century Gothic" panose="020B0502020202020204" pitchFamily="34" charset="0"/>
            </a:endParaRPr>
          </a:p>
          <a:p>
            <a:pPr marL="0" lvl="0" indent="0" algn="ctr">
              <a:buNone/>
            </a:pPr>
            <a:r>
              <a:rPr lang="ru-RU" sz="2800" b="1" i="1" dirty="0">
                <a:solidFill>
                  <a:srgbClr val="C535DD"/>
                </a:solidFill>
                <a:latin typeface="Century Gothic" panose="020B0502020202020204" pitchFamily="34" charset="0"/>
              </a:rPr>
              <a:t>Консультации:</a:t>
            </a:r>
          </a:p>
          <a:p>
            <a:pPr marL="0" lvl="0" indent="0" algn="ctr">
              <a:buNone/>
            </a:pPr>
            <a:endParaRPr lang="ru-RU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lvl="0" indent="0" algn="ctr">
              <a:buNone/>
            </a:pPr>
            <a: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-«Нам нужен чистый воздух»;</a:t>
            </a:r>
          </a:p>
          <a:p>
            <a:pPr lvl="0" algn="ctr">
              <a:buFontTx/>
              <a:buChar char="-"/>
            </a:pPr>
            <a:endParaRPr lang="ru-RU" sz="2400" b="1" dirty="0">
              <a:solidFill>
                <a:srgbClr val="9900FF"/>
              </a:solidFill>
              <a:latin typeface="Century Gothic" panose="020B0502020202020204" pitchFamily="34" charset="0"/>
            </a:endParaRPr>
          </a:p>
          <a:p>
            <a:pPr marL="0" lvl="0" indent="0" algn="ctr">
              <a:buNone/>
            </a:pPr>
            <a: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        - «Прогулки с детьми на свежем воздухе».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0724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Результатами проекта являются:</a:t>
            </a:r>
            <a:endParaRPr lang="ru-RU" sz="4000" dirty="0">
              <a:solidFill>
                <a:srgbClr val="3333F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5040560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ru-RU" sz="28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В течение проектной деятельности практически у всех детей наблюдалась позитивная динамика в развитии любознательности, речевой активности. Дети получили  элементарные представления  о воздухе, его свойствах, получили простейшие знания об  опытах, с помощью которых можно познакомиться с воздухом. Отмечалась положительная реакция и эмоциональный отклик детей на знакомство со свойствами воздуха, дети проявляли интерес.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09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524" y="6234034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Arial" pitchFamily="34" charset="0"/>
              </a:rPr>
              <a:t> </a:t>
            </a:r>
            <a:endParaRPr lang="ru-RU" sz="1600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3373"/>
            <a:ext cx="8229600" cy="212345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9900FF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5400" b="1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97486"/>
            <a:ext cx="4820821" cy="3417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97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540" y="548680"/>
            <a:ext cx="8280920" cy="72008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Цель </a:t>
            </a:r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проекта</a:t>
            </a:r>
            <a:endParaRPr lang="ru-RU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2777" y="1916832"/>
            <a:ext cx="8280920" cy="4203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cap="all" dirty="0">
                <a:solidFill>
                  <a:srgbClr val="9900FF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>-создать условия для развития познавательно-исследовательских способностей детей в процессе проекта;</a:t>
            </a:r>
            <a:br>
              <a:rPr lang="ru-RU" sz="2400" b="1" cap="all" dirty="0">
                <a:solidFill>
                  <a:srgbClr val="9900FF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2400" b="1" cap="all" dirty="0">
                <a:solidFill>
                  <a:srgbClr val="9900FF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/>
            </a:r>
            <a:br>
              <a:rPr lang="ru-RU" sz="2400" b="1" cap="all" dirty="0">
                <a:solidFill>
                  <a:srgbClr val="9900FF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2400" b="1" cap="all" dirty="0">
                <a:solidFill>
                  <a:srgbClr val="9900FF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>-сформировать у детей знания о значении воздуха в жизни всего живого на земле;</a:t>
            </a:r>
            <a:br>
              <a:rPr lang="ru-RU" sz="2400" b="1" cap="all" dirty="0">
                <a:solidFill>
                  <a:srgbClr val="9900FF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2400" b="1" cap="all" dirty="0">
                <a:solidFill>
                  <a:srgbClr val="9900FF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/>
            </a:r>
            <a:br>
              <a:rPr lang="ru-RU" sz="2400" b="1" cap="all" dirty="0">
                <a:solidFill>
                  <a:srgbClr val="9900FF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</a:br>
            <a:r>
              <a:rPr lang="ru-RU" sz="2400" b="1" cap="all" dirty="0">
                <a:solidFill>
                  <a:srgbClr val="9900FF"/>
                </a:solidFill>
                <a:latin typeface="Century Gothic" panose="020B0502020202020204" pitchFamily="34" charset="0"/>
                <a:ea typeface="+mj-ea"/>
                <a:cs typeface="Calibri" panose="020F0502020204030204" pitchFamily="34" charset="0"/>
              </a:rPr>
              <a:t>-Активизировать совместную деятельность родителей и их детей.</a:t>
            </a:r>
            <a:endParaRPr lang="ru-RU" sz="2800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9045" y="548680"/>
            <a:ext cx="8280920" cy="72008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Задачи </a:t>
            </a:r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проекта</a:t>
            </a:r>
            <a:r>
              <a:rPr lang="ru-RU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1540" y="980728"/>
            <a:ext cx="828092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C535DD"/>
                </a:solidFill>
                <a:latin typeface="Century Gothic" panose="020B0502020202020204" pitchFamily="34" charset="0"/>
              </a:rPr>
              <a:t>Образовательные</a:t>
            </a:r>
            <a:r>
              <a:rPr lang="ru-RU" sz="2400" b="1" i="1" dirty="0" smtClean="0">
                <a:solidFill>
                  <a:srgbClr val="C535DD"/>
                </a:solidFill>
                <a:latin typeface="Century Gothic" panose="020B050202020202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 Познакомить детей с понятием «воздух». Формировать знания детей о свойствах воздуха: прозрачный, невидимый, </a:t>
            </a:r>
            <a:r>
              <a:rPr lang="ru-RU" sz="20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 может </a:t>
            </a:r>
            <a:r>
              <a:rPr lang="ru-RU" sz="20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двигаться, им можно рисовать, необходим всему живому для жизни</a:t>
            </a:r>
            <a:r>
              <a:rPr lang="ru-RU" sz="20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C535DD"/>
                </a:solidFill>
                <a:latin typeface="Century Gothic" panose="020B0502020202020204" pitchFamily="34" charset="0"/>
              </a:rPr>
              <a:t>Развивающие: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 </a:t>
            </a:r>
            <a:r>
              <a:rPr lang="ru-RU" sz="20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Развивать познавательный интерес к экспериментированию через вовлечение детей в проведение опытов</a:t>
            </a:r>
            <a:r>
              <a:rPr lang="ru-RU" sz="20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Пополнить </a:t>
            </a:r>
            <a:r>
              <a:rPr lang="ru-RU" sz="20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словарь детей  словами: двигается, надутый, спущенный, легкий, </a:t>
            </a:r>
            <a:r>
              <a:rPr lang="ru-RU" sz="20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невидимый.</a:t>
            </a:r>
            <a:endParaRPr lang="ru-RU" sz="2000" b="1" dirty="0">
              <a:solidFill>
                <a:srgbClr val="9900FF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C535DD"/>
                </a:solidFill>
                <a:latin typeface="Century Gothic" panose="020B0502020202020204" pitchFamily="34" charset="0"/>
              </a:rPr>
              <a:t>Воспитательные:</a:t>
            </a:r>
            <a:r>
              <a:rPr lang="ru-RU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 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Воспитывать желание находить способы решения проблемы.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Воспитывать </a:t>
            </a:r>
            <a:r>
              <a:rPr lang="ru-RU" sz="20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наблюдательность, любознательность</a:t>
            </a:r>
            <a:r>
              <a:rPr lang="ru-RU" sz="20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9911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540" y="404664"/>
            <a:ext cx="8280920" cy="720080"/>
          </a:xfrm>
        </p:spPr>
        <p:txBody>
          <a:bodyPr>
            <a:normAutofit/>
          </a:bodyPr>
          <a:lstStyle/>
          <a:p>
            <a:r>
              <a:rPr lang="ru-RU" sz="4000" b="1" cap="all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Актуальность </a:t>
            </a:r>
            <a:r>
              <a:rPr lang="ru-RU" sz="4000" b="1" cap="all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проекта</a:t>
            </a:r>
            <a:endParaRPr lang="ru-RU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1540" y="1124744"/>
            <a:ext cx="8280920" cy="5112568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ru-RU" sz="17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Особое значение для развития личности дошкольника имеет усвоение им представлений о взаимосвязи природы и человека. Овладение способами практического взаимодействия с окружающей средой обеспечивает становление мировидения ребёнка, его личностный рост. Одним из направлений познавательного развития дошкольников является формирование у них естественнонаучных представлений об окружающем мире. Существенную роль в этом направлении играет поисково-познавательная деятельность дошкольников, протекающая в форме экспериментальных действий. Дошкольники, по своей природе, любознательны, постоянно задают вопросы, им все хочется знать. Это объясняется тем, что им присуще наглядно-действенное и наглядно-образное мышление. Именно в этом возрасте создаются предпосылки для развития познавательных интересов, поэтому детей нужно включать в осмысленную деятельность, в процессе которой они смогут обнаружить новые сведения и свойства предметов и явлений.  Если ребенок слышит и делает все сам, то усвоит все прочно и надолго. С детьми младшей группы можно проводить исследовательские эксперименты по знакомству с объектами неживой природы. Предлагаемый проект (Воздух) позволит обогатить знания и представления детей о воздухе, его свойствах, действиях с ним, повысит словесную активность и поисковую деятельность.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875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596844" cy="11521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Методы и формы работы с </a:t>
            </a:r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детьми</a:t>
            </a:r>
            <a:endParaRPr lang="ru-RU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2060848"/>
            <a:ext cx="8424936" cy="439248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-чтение художественной литературы; </a:t>
            </a:r>
            <a:endParaRPr lang="ru-RU" sz="2400" b="1" dirty="0" smtClean="0">
              <a:solidFill>
                <a:srgbClr val="9900FF"/>
              </a:solidFill>
              <a:latin typeface="Century Gothic" panose="020B0502020202020204" pitchFamily="34" charset="0"/>
            </a:endParaRPr>
          </a:p>
          <a:p>
            <a:pPr marL="0" lvl="0" indent="0" algn="ctr">
              <a:buNone/>
            </a:pPr>
            <a:endParaRPr lang="ru-RU" sz="2400" b="1" dirty="0">
              <a:solidFill>
                <a:srgbClr val="9900FF"/>
              </a:solidFill>
              <a:latin typeface="Century Gothic" panose="020B0502020202020204" pitchFamily="34" charset="0"/>
            </a:endParaRPr>
          </a:p>
          <a:p>
            <a:pPr marL="0" lvl="0" indent="0" algn="ctr">
              <a:buNone/>
            </a:pPr>
            <a:r>
              <a:rPr lang="ru-RU" sz="24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-</a:t>
            </a:r>
            <a: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рассматривание иллюстрации</a:t>
            </a:r>
            <a:r>
              <a:rPr lang="ru-RU" sz="24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;</a:t>
            </a:r>
          </a:p>
          <a:p>
            <a:pPr marL="0" lvl="0" indent="0" algn="ctr">
              <a:buNone/>
            </a:pPr>
            <a:endParaRPr lang="ru-RU" sz="2400" b="1" dirty="0">
              <a:solidFill>
                <a:srgbClr val="9900FF"/>
              </a:solidFill>
              <a:latin typeface="Century Gothic" panose="020B0502020202020204" pitchFamily="34" charset="0"/>
            </a:endParaRPr>
          </a:p>
          <a:p>
            <a:pPr marL="0" lvl="0" indent="0" algn="ctr">
              <a:buNone/>
            </a:pPr>
            <a:r>
              <a:rPr lang="ru-RU" sz="24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-</a:t>
            </a:r>
            <a: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игровые ситуации</a:t>
            </a:r>
            <a:r>
              <a:rPr lang="ru-RU" sz="24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;</a:t>
            </a:r>
          </a:p>
          <a:p>
            <a:pPr marL="0" lvl="0" indent="0" algn="ctr">
              <a:buNone/>
            </a:pPr>
            <a:endParaRPr lang="ru-RU" sz="2400" b="1" dirty="0">
              <a:solidFill>
                <a:srgbClr val="9900FF"/>
              </a:solidFill>
              <a:latin typeface="Century Gothic" panose="020B0502020202020204" pitchFamily="34" charset="0"/>
            </a:endParaRPr>
          </a:p>
          <a:p>
            <a:pPr marL="0" lvl="0" indent="0" algn="ctr">
              <a:buNone/>
            </a:pPr>
            <a:r>
              <a:rPr lang="ru-RU" sz="24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-</a:t>
            </a:r>
            <a: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беседы и наблюдения</a:t>
            </a:r>
            <a:r>
              <a:rPr lang="ru-RU" sz="24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;</a:t>
            </a:r>
          </a:p>
          <a:p>
            <a:pPr marL="0" lvl="0" indent="0" algn="ctr">
              <a:buNone/>
            </a:pPr>
            <a:endParaRPr lang="ru-RU" sz="2400" b="1" dirty="0">
              <a:solidFill>
                <a:srgbClr val="9900FF"/>
              </a:solidFill>
              <a:latin typeface="Century Gothic" panose="020B0502020202020204" pitchFamily="34" charset="0"/>
            </a:endParaRPr>
          </a:p>
          <a:p>
            <a:pPr marL="0" lvl="0" indent="0" algn="ctr">
              <a:buNone/>
            </a:pPr>
            <a:r>
              <a:rPr lang="ru-RU" sz="24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-проведение опытов.</a:t>
            </a:r>
            <a:endParaRPr lang="ru-RU" sz="2400" b="1" dirty="0">
              <a:solidFill>
                <a:srgbClr val="9900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540" y="476672"/>
            <a:ext cx="7596844" cy="10081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Основные принципы работы:</a:t>
            </a:r>
            <a:endParaRPr lang="ru-RU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752528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-Личностно-ориентированный подход к каждому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ребенку;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  <a:t/>
            </a:r>
            <a:b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</a:br>
            <a: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-Систематичность;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2400" b="1" dirty="0">
              <a:solidFill>
                <a:srgbClr val="9900FF"/>
              </a:solidFill>
              <a:latin typeface="Century Gothic" panose="020B0502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-Последовательность;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  <a:t/>
            </a:r>
            <a:b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</a:br>
            <a: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-Доступность;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  <a:t/>
            </a:r>
            <a:b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</a:br>
            <a: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-Постепенность;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  <a:t/>
            </a:r>
            <a:b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</a:br>
            <a: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-Комплексность.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7033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80920" cy="72008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Планируемый </a:t>
            </a:r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результат</a:t>
            </a:r>
            <a:r>
              <a:rPr lang="ru-RU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1540" y="1268760"/>
            <a:ext cx="828092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-Повышение </a:t>
            </a:r>
            <a: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уровня развития любознательности детей</a:t>
            </a:r>
            <a:r>
              <a:rPr lang="ru-RU" sz="24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9900FF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-Получение </a:t>
            </a:r>
            <a: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элементарных представлений  о воздухе, его свойствах</a:t>
            </a:r>
            <a:r>
              <a:rPr lang="ru-RU" sz="24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9900FF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-Формирование </a:t>
            </a:r>
            <a: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у детей простейших знаний об  опытах, с помощью которых можно познакомиться с воздухом</a:t>
            </a:r>
            <a:r>
              <a:rPr lang="ru-RU" sz="24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9900FF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 -получение удовольствия от выполненной    работы в коллективе.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9385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120680" cy="1224136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Для работы с детьми нами были изготовлены: </a:t>
            </a:r>
            <a:endParaRPr lang="ru-RU" sz="3600" dirty="0">
              <a:solidFill>
                <a:srgbClr val="3333FF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07193" y="2169671"/>
            <a:ext cx="4104456" cy="3598778"/>
          </a:xfrm>
          <a:prstGeom prst="roundRect">
            <a:avLst>
              <a:gd name="adj" fmla="val 16667"/>
            </a:avLst>
          </a:prstGeom>
          <a:ln>
            <a:solidFill>
              <a:srgbClr val="9900FF"/>
            </a:solidFill>
          </a:ln>
          <a:effectLst>
            <a:glow rad="101600">
              <a:srgbClr val="C535DD">
                <a:alpha val="60000"/>
              </a:srgb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relaxedInset"/>
            <a:contourClr>
              <a:srgbClr val="969696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988840"/>
            <a:ext cx="5112568" cy="4137323"/>
          </a:xfrm>
        </p:spPr>
        <p:txBody>
          <a:bodyPr/>
          <a:lstStyle/>
          <a:p>
            <a:pPr lvl="0" algn="ctr"/>
            <a:r>
              <a:rPr lang="ru-RU" sz="20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-Картотека игр по опытам и экспериментам для дошкольников(поисково-познавательная деятельность в младшей группе.);</a:t>
            </a:r>
          </a:p>
          <a:p>
            <a:pPr lvl="0" algn="ctr"/>
            <a:endParaRPr lang="ru-RU" sz="2000" b="1" dirty="0">
              <a:solidFill>
                <a:srgbClr val="9900FF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ru-RU" sz="20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-Воздух и его свойства</a:t>
            </a:r>
            <a:r>
              <a:rPr lang="ru-RU" sz="20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;</a:t>
            </a:r>
          </a:p>
          <a:p>
            <a:pPr lvl="0" algn="ctr"/>
            <a:endParaRPr lang="ru-RU" sz="2000" b="1" dirty="0">
              <a:solidFill>
                <a:srgbClr val="9900FF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ru-RU" sz="2000" b="1" dirty="0" smtClean="0">
                <a:solidFill>
                  <a:srgbClr val="9900FF"/>
                </a:solidFill>
                <a:latin typeface="Century Gothic" panose="020B0502020202020204" pitchFamily="34" charset="0"/>
              </a:rPr>
              <a:t>-Опыты с воздухом;</a:t>
            </a:r>
          </a:p>
          <a:p>
            <a:pPr lvl="0" algn="ctr"/>
            <a:endParaRPr lang="ru-RU" sz="2000" b="1" dirty="0">
              <a:solidFill>
                <a:srgbClr val="9900FF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ru-RU" sz="2000" b="1" dirty="0">
                <a:solidFill>
                  <a:srgbClr val="9900FF"/>
                </a:solidFill>
                <a:latin typeface="Century Gothic" panose="020B0502020202020204" pitchFamily="34" charset="0"/>
              </a:rPr>
              <a:t>               - Игра « Кораблики».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24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598</Words>
  <Application>Microsoft Office PowerPoint</Application>
  <PresentationFormat>Экран (4:3)</PresentationFormat>
  <Paragraphs>99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Candara</vt:lpstr>
      <vt:lpstr>Century Gothic</vt:lpstr>
      <vt:lpstr>Comic Sans MS</vt:lpstr>
      <vt:lpstr>Times New Roman</vt:lpstr>
      <vt:lpstr>Тема Office</vt:lpstr>
      <vt:lpstr>ПРОЕКТ ПОЗНАВАТЕЛЬНО-ИССЛЕДОВАТЕЛЬСКИЙ  «Удивительный воздух»</vt:lpstr>
      <vt:lpstr>Паспорт проекта </vt:lpstr>
      <vt:lpstr>Цель проекта</vt:lpstr>
      <vt:lpstr>Задачи проекта </vt:lpstr>
      <vt:lpstr>Актуальность проекта</vt:lpstr>
      <vt:lpstr>Методы и формы работы с детьми</vt:lpstr>
      <vt:lpstr>Основные принципы работы:</vt:lpstr>
      <vt:lpstr>Планируемый результат </vt:lpstr>
      <vt:lpstr>Для работы с детьми нами были изготовлены: </vt:lpstr>
      <vt:lpstr>Работа с детьми</vt:lpstr>
      <vt:lpstr>Как увидеть воздух?</vt:lpstr>
      <vt:lpstr>Мы его не замечаем, Мы о нем не говорим. Он ведь нам не обходим (воздух).</vt:lpstr>
      <vt:lpstr>Презентация PowerPoint</vt:lpstr>
      <vt:lpstr>Воздух передает запах предметов</vt:lpstr>
      <vt:lpstr>Как обнаружить ветер? (Мы дали детям  в руки веер. Они помахали им перед своим лицом, появился лёгкий ветерок.  Вывод: Воздух легко обнаружить, если создать его движение.).</vt:lpstr>
      <vt:lpstr>Игра «Кораблики»</vt:lpstr>
      <vt:lpstr>Презентация PowerPoint</vt:lpstr>
      <vt:lpstr>Самый большой мыльный пузырь (задача-обнаружить воздух, доказать, что воздух занимает место). </vt:lpstr>
      <vt:lpstr>Презентация PowerPoint</vt:lpstr>
      <vt:lpstr>Физкультминутка «Ветер дует нам в лицо».</vt:lpstr>
      <vt:lpstr>Игры с мячом</vt:lpstr>
      <vt:lpstr>Взаимодействие с семьями воспитанников</vt:lpstr>
      <vt:lpstr>Результатами проекта являются: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Учетная запись Майкрософт</cp:lastModifiedBy>
  <cp:revision>49</cp:revision>
  <dcterms:created xsi:type="dcterms:W3CDTF">2018-03-09T15:08:22Z</dcterms:created>
  <dcterms:modified xsi:type="dcterms:W3CDTF">2021-07-09T07:09:48Z</dcterms:modified>
</cp:coreProperties>
</file>